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Roboto"/>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Lato-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83df65b7d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83df65b7d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83df65b7d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83df65b7d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83df65b7d9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83df65b7d9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hyperlink" Target="https://drive.google.com/file/d/1eqNwkqb1tnaJm_l975K6LJBic8pMof1x/view"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hyperlink" Target="https://ieeexplore-ieee-org.ezproxy.library.ubc.ca/stamp/stamp.jsp?tp=&amp;arnumber=8995193" TargetMode="Externa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3"/>
          <p:cNvSpPr txBox="1"/>
          <p:nvPr>
            <p:ph idx="4294967295" type="ctrTitle"/>
          </p:nvPr>
        </p:nvSpPr>
        <p:spPr>
          <a:xfrm>
            <a:off x="676325" y="473275"/>
            <a:ext cx="7688100" cy="16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700">
                <a:solidFill>
                  <a:srgbClr val="0B5394"/>
                </a:solidFill>
                <a:highlight>
                  <a:srgbClr val="F3F3F3"/>
                </a:highlight>
                <a:latin typeface="Roboto"/>
                <a:ea typeface="Roboto"/>
                <a:cs typeface="Roboto"/>
                <a:sym typeface="Roboto"/>
              </a:rPr>
              <a:t>Sentiment Analysis for Financial News</a:t>
            </a:r>
            <a:endParaRPr sz="5700">
              <a:solidFill>
                <a:srgbClr val="0B5394"/>
              </a:solidFill>
              <a:highlight>
                <a:srgbClr val="F3F3F3"/>
              </a:highlight>
              <a:latin typeface="Roboto"/>
              <a:ea typeface="Roboto"/>
              <a:cs typeface="Roboto"/>
              <a:sym typeface="Roboto"/>
            </a:endParaRPr>
          </a:p>
        </p:txBody>
      </p:sp>
      <p:sp>
        <p:nvSpPr>
          <p:cNvPr id="87" name="Google Shape;87;p13"/>
          <p:cNvSpPr txBox="1"/>
          <p:nvPr>
            <p:ph idx="4294967295" type="subTitle"/>
          </p:nvPr>
        </p:nvSpPr>
        <p:spPr>
          <a:xfrm>
            <a:off x="727952" y="2367275"/>
            <a:ext cx="7688100" cy="54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100">
                <a:solidFill>
                  <a:srgbClr val="000000"/>
                </a:solidFill>
                <a:highlight>
                  <a:srgbClr val="F3F3F3"/>
                </a:highlight>
              </a:rPr>
              <a:t>BY:</a:t>
            </a:r>
            <a:r>
              <a:rPr b="1" lang="en" sz="3100">
                <a:solidFill>
                  <a:srgbClr val="93C47D"/>
                </a:solidFill>
                <a:highlight>
                  <a:srgbClr val="F3F3F3"/>
                </a:highlight>
              </a:rPr>
              <a:t> </a:t>
            </a:r>
            <a:endParaRPr b="1" sz="3100">
              <a:solidFill>
                <a:srgbClr val="93C47D"/>
              </a:solidFill>
              <a:highlight>
                <a:srgbClr val="F3F3F3"/>
              </a:highlight>
            </a:endParaRPr>
          </a:p>
          <a:p>
            <a:pPr indent="0" lvl="0" marL="0" rtl="0" algn="ctr">
              <a:lnSpc>
                <a:spcPct val="100000"/>
              </a:lnSpc>
              <a:spcBef>
                <a:spcPts val="1600"/>
              </a:spcBef>
              <a:spcAft>
                <a:spcPts val="0"/>
              </a:spcAft>
              <a:buNone/>
            </a:pPr>
            <a:r>
              <a:rPr b="1" lang="en" sz="3700">
                <a:solidFill>
                  <a:srgbClr val="53E014"/>
                </a:solidFill>
                <a:highlight>
                  <a:srgbClr val="F3F3F3"/>
                </a:highlight>
                <a:latin typeface="Trebuchet MS"/>
                <a:ea typeface="Trebuchet MS"/>
                <a:cs typeface="Trebuchet MS"/>
                <a:sym typeface="Trebuchet MS"/>
              </a:rPr>
              <a:t>Nicholas Jay Sander</a:t>
            </a:r>
            <a:endParaRPr b="1" sz="3700">
              <a:solidFill>
                <a:srgbClr val="53E014"/>
              </a:solidFill>
              <a:highlight>
                <a:srgbClr val="F3F3F3"/>
              </a:highlight>
              <a:latin typeface="Trebuchet MS"/>
              <a:ea typeface="Trebuchet MS"/>
              <a:cs typeface="Trebuchet MS"/>
              <a:sym typeface="Trebuchet MS"/>
            </a:endParaRPr>
          </a:p>
          <a:p>
            <a:pPr indent="0" lvl="0" marL="0" rtl="0" algn="ctr">
              <a:lnSpc>
                <a:spcPct val="100000"/>
              </a:lnSpc>
              <a:spcBef>
                <a:spcPts val="0"/>
              </a:spcBef>
              <a:spcAft>
                <a:spcPts val="0"/>
              </a:spcAft>
              <a:buNone/>
            </a:pPr>
            <a:r>
              <a:rPr b="1" lang="en" sz="3700">
                <a:solidFill>
                  <a:srgbClr val="53E014"/>
                </a:solidFill>
                <a:highlight>
                  <a:srgbClr val="F3F3F3"/>
                </a:highlight>
                <a:latin typeface="Trebuchet MS"/>
                <a:ea typeface="Trebuchet MS"/>
                <a:cs typeface="Trebuchet MS"/>
                <a:sym typeface="Trebuchet MS"/>
              </a:rPr>
              <a:t>Aaron Tian</a:t>
            </a:r>
            <a:endParaRPr b="1" sz="3700">
              <a:solidFill>
                <a:srgbClr val="53E014"/>
              </a:solidFill>
              <a:highlight>
                <a:srgbClr val="F3F3F3"/>
              </a:highlight>
              <a:latin typeface="Trebuchet MS"/>
              <a:ea typeface="Trebuchet MS"/>
              <a:cs typeface="Trebuchet MS"/>
              <a:sym typeface="Trebuchet MS"/>
            </a:endParaRPr>
          </a:p>
          <a:p>
            <a:pPr indent="0" lvl="0" marL="0" rtl="0" algn="ctr">
              <a:lnSpc>
                <a:spcPct val="100000"/>
              </a:lnSpc>
              <a:spcBef>
                <a:spcPts val="0"/>
              </a:spcBef>
              <a:spcAft>
                <a:spcPts val="0"/>
              </a:spcAft>
              <a:buNone/>
            </a:pPr>
            <a:r>
              <a:rPr b="1" lang="en" sz="3700">
                <a:solidFill>
                  <a:srgbClr val="53E014"/>
                </a:solidFill>
                <a:highlight>
                  <a:srgbClr val="F3F3F3"/>
                </a:highlight>
                <a:latin typeface="Trebuchet MS"/>
                <a:ea typeface="Trebuchet MS"/>
                <a:cs typeface="Trebuchet MS"/>
                <a:sym typeface="Trebuchet MS"/>
              </a:rPr>
              <a:t>Ruby Nguyen</a:t>
            </a:r>
            <a:endParaRPr b="1" sz="3700">
              <a:solidFill>
                <a:srgbClr val="53E014"/>
              </a:solidFill>
              <a:highlight>
                <a:srgbClr val="F3F3F3"/>
              </a:highlight>
              <a:latin typeface="Trebuchet MS"/>
              <a:ea typeface="Trebuchet MS"/>
              <a:cs typeface="Trebuchet MS"/>
              <a:sym typeface="Trebuchet M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Thanks for listening!</a:t>
            </a:r>
            <a:endParaRPr sz="3000"/>
          </a:p>
        </p:txBody>
      </p:sp>
      <p:sp>
        <p:nvSpPr>
          <p:cNvPr id="146" name="Google Shape;146;p22"/>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a:p>
            <a:pPr indent="0" lvl="0" marL="0" rtl="0" algn="l">
              <a:spcBef>
                <a:spcPts val="160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147" name="Google Shape;147;p22"/>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Why sentiment analysis on financial news?</a:t>
            </a:r>
            <a:endParaRPr/>
          </a:p>
          <a:p>
            <a:pPr indent="-311150" lvl="0" marL="457200" rtl="0" algn="l">
              <a:spcBef>
                <a:spcPts val="0"/>
              </a:spcBef>
              <a:spcAft>
                <a:spcPts val="0"/>
              </a:spcAft>
              <a:buSzPts val="1300"/>
              <a:buChar char="-"/>
            </a:pPr>
            <a:r>
              <a:rPr lang="en"/>
              <a:t>Sentiment analysis can be used to analyze and predict market behavior and trends.</a:t>
            </a:r>
            <a:endParaRPr/>
          </a:p>
          <a:p>
            <a:pPr indent="-311150" lvl="0" marL="457200" rtl="0" algn="l">
              <a:spcBef>
                <a:spcPts val="0"/>
              </a:spcBef>
              <a:spcAft>
                <a:spcPts val="0"/>
              </a:spcAft>
              <a:buSzPts val="1300"/>
              <a:buChar char="-"/>
            </a:pPr>
            <a:r>
              <a:rPr lang="en"/>
              <a:t>Sentiment analysis is faster and cheaper than old market surveying techniques.</a:t>
            </a:r>
            <a:endParaRPr/>
          </a:p>
          <a:p>
            <a:pPr indent="-311150" lvl="0" marL="457200" rtl="0" algn="l">
              <a:spcBef>
                <a:spcPts val="0"/>
              </a:spcBef>
              <a:spcAft>
                <a:spcPts val="0"/>
              </a:spcAft>
              <a:buSzPts val="1300"/>
              <a:buChar char="●"/>
            </a:pPr>
            <a:r>
              <a:rPr lang="en"/>
              <a:t>Scope of our project:</a:t>
            </a:r>
            <a:endParaRPr/>
          </a:p>
          <a:p>
            <a:pPr indent="-311150" lvl="0" marL="457200" rtl="0" algn="l">
              <a:spcBef>
                <a:spcPts val="0"/>
              </a:spcBef>
              <a:spcAft>
                <a:spcPts val="0"/>
              </a:spcAft>
              <a:buSzPts val="1300"/>
              <a:buChar char="-"/>
            </a:pPr>
            <a:r>
              <a:rPr lang="en"/>
              <a:t>To better understand the task and its benefits.</a:t>
            </a:r>
            <a:endParaRPr/>
          </a:p>
          <a:p>
            <a:pPr indent="-311150" lvl="0" marL="457200" rtl="0" algn="l">
              <a:spcBef>
                <a:spcPts val="0"/>
              </a:spcBef>
              <a:spcAft>
                <a:spcPts val="0"/>
              </a:spcAft>
              <a:buSzPts val="1300"/>
              <a:buChar char="-"/>
            </a:pPr>
            <a:r>
              <a:rPr lang="en"/>
              <a:t>To establish a new baseline performance and propose future direction.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Previous Work</a:t>
            </a:r>
            <a:endParaRPr/>
          </a:p>
        </p:txBody>
      </p:sp>
      <p:sp>
        <p:nvSpPr>
          <p:cNvPr id="99" name="Google Shape;99;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b="1" lang="en" sz="1100">
                <a:latin typeface="Arial"/>
                <a:ea typeface="Arial"/>
                <a:cs typeface="Arial"/>
                <a:sym typeface="Arial"/>
              </a:rPr>
              <a:t>BERT for Stock Market Sentiment Analysis (</a:t>
            </a:r>
            <a:r>
              <a:rPr b="1" lang="en" sz="1100">
                <a:solidFill>
                  <a:srgbClr val="666666"/>
                </a:solidFill>
                <a:latin typeface="Arial"/>
                <a:ea typeface="Arial"/>
                <a:cs typeface="Arial"/>
                <a:sym typeface="Arial"/>
              </a:rPr>
              <a:t>Matheus Gomes de Sousa, et al</a:t>
            </a:r>
            <a:r>
              <a:rPr lang="en" sz="1100">
                <a:solidFill>
                  <a:srgbClr val="434343"/>
                </a:solidFill>
                <a:latin typeface="Arial"/>
                <a:ea typeface="Arial"/>
                <a:cs typeface="Arial"/>
                <a:sym typeface="Arial"/>
              </a:rPr>
              <a:t>.</a:t>
            </a:r>
            <a:r>
              <a:rPr lang="en">
                <a:solidFill>
                  <a:srgbClr val="000000"/>
                </a:solidFill>
                <a:latin typeface="Times New Roman"/>
                <a:ea typeface="Times New Roman"/>
                <a:cs typeface="Times New Roman"/>
                <a:sym typeface="Times New Roman"/>
              </a:rPr>
              <a:t> </a:t>
            </a:r>
            <a:r>
              <a:rPr b="1" lang="en" sz="1100">
                <a:latin typeface="Arial"/>
                <a:ea typeface="Arial"/>
                <a:cs typeface="Arial"/>
                <a:sym typeface="Arial"/>
              </a:rPr>
              <a:t>2019)</a:t>
            </a:r>
            <a:endParaRPr b="1"/>
          </a:p>
          <a:p>
            <a:pPr indent="-298450" lvl="0" marL="457200" rtl="0" algn="l">
              <a:spcBef>
                <a:spcPts val="0"/>
              </a:spcBef>
              <a:spcAft>
                <a:spcPts val="0"/>
              </a:spcAft>
              <a:buSzPts val="1100"/>
              <a:buChar char="-"/>
            </a:pPr>
            <a:r>
              <a:rPr lang="en" sz="1100"/>
              <a:t>Primary inspiration for our methodologies, using the same data set and testing several different models (CNN, BERT-base, Naive Bayes BOW, SVM BOW, Naive Bayes tfidf, and SVM tfidf). </a:t>
            </a:r>
            <a:endParaRPr sz="1100"/>
          </a:p>
          <a:p>
            <a:pPr indent="-298450" lvl="0" marL="457200" rtl="0" algn="l">
              <a:spcBef>
                <a:spcPts val="0"/>
              </a:spcBef>
              <a:spcAft>
                <a:spcPts val="0"/>
              </a:spcAft>
              <a:buSzPts val="1100"/>
              <a:buChar char="-"/>
            </a:pPr>
            <a:r>
              <a:rPr lang="en" sz="1100"/>
              <a:t>The best model was BERT-base and achieved a macro f1-score of 0.73.</a:t>
            </a:r>
            <a:endParaRPr sz="1100"/>
          </a:p>
          <a:p>
            <a:pPr indent="-298450" lvl="0" marL="457200" rtl="0" algn="l">
              <a:spcBef>
                <a:spcPts val="0"/>
              </a:spcBef>
              <a:spcAft>
                <a:spcPts val="0"/>
              </a:spcAft>
              <a:buSzPts val="1100"/>
              <a:buChar char="-"/>
            </a:pPr>
            <a:r>
              <a:rPr lang="en" sz="1100"/>
              <a:t>Demonstrated 69% consistency with changes in Dow Jones Industrial Index and </a:t>
            </a:r>
            <a:r>
              <a:rPr lang="en" sz="1100"/>
              <a:t>sentiment</a:t>
            </a:r>
            <a:r>
              <a:rPr lang="en" sz="1100"/>
              <a:t> labels from gold data.</a:t>
            </a:r>
            <a:endParaRPr sz="1100"/>
          </a:p>
          <a:p>
            <a:pPr indent="-311150" lvl="0" marL="457200" rtl="0" algn="l">
              <a:spcBef>
                <a:spcPts val="0"/>
              </a:spcBef>
              <a:spcAft>
                <a:spcPts val="0"/>
              </a:spcAft>
              <a:buSzPts val="1300"/>
              <a:buChar char="●"/>
            </a:pPr>
            <a:r>
              <a:rPr b="1" lang="en" sz="1100">
                <a:latin typeface="Arial"/>
                <a:ea typeface="Arial"/>
                <a:cs typeface="Arial"/>
                <a:sym typeface="Arial"/>
              </a:rPr>
              <a:t>Measuring News Sentiment (Shapiro, Adam Hale, Moritz Sudhof, and Daniel Wilson. 2017)</a:t>
            </a:r>
            <a:endParaRPr b="1"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Large data set of 238,685 news papers from between 1980 and 2015, with 800 articles manually annotated.</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Multi-class classification (ordinal scale of 1 - 5), examined GloVe and BERT models along with several different lexicons.</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Establishes</a:t>
            </a:r>
            <a:r>
              <a:rPr lang="en" sz="1100">
                <a:latin typeface="Arial"/>
                <a:ea typeface="Arial"/>
                <a:cs typeface="Arial"/>
                <a:sym typeface="Arial"/>
              </a:rPr>
              <a:t> a macro f1-score baseline score of 0.65, using lexical based models with negation rules.</a:t>
            </a:r>
            <a:endParaRPr sz="1100">
              <a:latin typeface="Arial"/>
              <a:ea typeface="Arial"/>
              <a:cs typeface="Arial"/>
              <a:sym typeface="Arial"/>
            </a:endParaRPr>
          </a:p>
          <a:p>
            <a:pPr indent="-311150" lvl="0" marL="457200" rtl="0" algn="l">
              <a:spcBef>
                <a:spcPts val="0"/>
              </a:spcBef>
              <a:spcAft>
                <a:spcPts val="0"/>
              </a:spcAft>
              <a:buSzPts val="1300"/>
              <a:buChar char="●"/>
            </a:pPr>
            <a:r>
              <a:rPr b="1" lang="en" sz="1100">
                <a:latin typeface="Arial"/>
                <a:ea typeface="Arial"/>
                <a:cs typeface="Arial"/>
                <a:sym typeface="Arial"/>
              </a:rPr>
              <a:t>Predicting Financial Markets: Comparing Survey, News, Twitter and Search Engine Data (Huina Mao</a:t>
            </a:r>
            <a:r>
              <a:rPr b="1" lang="en" sz="1100">
                <a:solidFill>
                  <a:srgbClr val="000000"/>
                </a:solidFill>
                <a:latin typeface="Arial"/>
                <a:ea typeface="Arial"/>
                <a:cs typeface="Arial"/>
                <a:sym typeface="Arial"/>
              </a:rPr>
              <a:t>, </a:t>
            </a:r>
            <a:r>
              <a:rPr b="1" lang="en" sz="1100">
                <a:solidFill>
                  <a:srgbClr val="666666"/>
                </a:solidFill>
                <a:latin typeface="Arial"/>
                <a:ea typeface="Arial"/>
                <a:cs typeface="Arial"/>
                <a:sym typeface="Arial"/>
              </a:rPr>
              <a:t>Scott Counts, Johan Bollen</a:t>
            </a:r>
            <a:r>
              <a:rPr b="1" lang="en" sz="1100">
                <a:solidFill>
                  <a:srgbClr val="434343"/>
                </a:solidFill>
                <a:latin typeface="Arial"/>
                <a:ea typeface="Arial"/>
                <a:cs typeface="Arial"/>
                <a:sym typeface="Arial"/>
              </a:rPr>
              <a:t>.</a:t>
            </a:r>
            <a:r>
              <a:rPr b="1" lang="en" sz="1100">
                <a:latin typeface="Arial"/>
                <a:ea typeface="Arial"/>
                <a:cs typeface="Arial"/>
                <a:sym typeface="Arial"/>
              </a:rPr>
              <a:t> 2011) </a:t>
            </a:r>
            <a:endParaRPr b="1"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Explored and analyzed several data sets(Twitter feeds, news headlines, financial data, and Google search queries) and examined relation to (Dow Jones Industrial Average, trading volumes, and V</a:t>
            </a:r>
            <a:r>
              <a:rPr lang="en" sz="1100">
                <a:latin typeface="Arial"/>
                <a:ea typeface="Arial"/>
                <a:cs typeface="Arial"/>
                <a:sym typeface="Arial"/>
              </a:rPr>
              <a:t>olatility</a:t>
            </a:r>
            <a:r>
              <a:rPr lang="en" sz="1100">
                <a:latin typeface="Arial"/>
                <a:ea typeface="Arial"/>
                <a:cs typeface="Arial"/>
                <a:sym typeface="Arial"/>
              </a:rPr>
              <a:t> Index)</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Authors examined different correlations between these and concluded it to be highly correlated in different ways.</a:t>
            </a:r>
            <a:endParaRPr sz="11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7800" y="1158625"/>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p:txBody>
      </p:sp>
      <p:pic>
        <p:nvPicPr>
          <p:cNvPr id="105" name="Google Shape;105;p16"/>
          <p:cNvPicPr preferRelativeResize="0"/>
          <p:nvPr/>
        </p:nvPicPr>
        <p:blipFill>
          <a:blip r:embed="rId3">
            <a:alphaModFix/>
          </a:blip>
          <a:stretch>
            <a:fillRect/>
          </a:stretch>
        </p:blipFill>
        <p:spPr>
          <a:xfrm>
            <a:off x="517175" y="1693825"/>
            <a:ext cx="8222098" cy="3160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111" name="Google Shape;111;p17"/>
          <p:cNvSpPr txBox="1"/>
          <p:nvPr/>
        </p:nvSpPr>
        <p:spPr>
          <a:xfrm>
            <a:off x="1963175" y="696925"/>
            <a:ext cx="7116600" cy="4387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24292E"/>
                </a:solidFill>
                <a:highlight>
                  <a:schemeClr val="lt1"/>
                </a:highlight>
              </a:rPr>
              <a:t>We use news texts and news headlines from this </a:t>
            </a:r>
            <a:r>
              <a:rPr lang="en" sz="1200">
                <a:solidFill>
                  <a:srgbClr val="0366D6"/>
                </a:solidFill>
                <a:highlight>
                  <a:schemeClr val="lt1"/>
                </a:highlight>
                <a:uFill>
                  <a:noFill/>
                </a:uFill>
                <a:hlinkClick r:id="rId3"/>
              </a:rPr>
              <a:t>source</a:t>
            </a:r>
            <a:r>
              <a:rPr lang="en" sz="1200">
                <a:solidFill>
                  <a:srgbClr val="24292E"/>
                </a:solidFill>
                <a:highlight>
                  <a:schemeClr val="lt1"/>
                </a:highlight>
              </a:rPr>
              <a:t> for the model building. Data were collected from CNBC, Bloomberg, Business Insider, New York Times, Forbes, etc.</a:t>
            </a:r>
            <a:endParaRPr sz="1200">
              <a:solidFill>
                <a:srgbClr val="24292E"/>
              </a:solidFill>
              <a:highlight>
                <a:schemeClr val="lt1"/>
              </a:highlight>
            </a:endParaRPr>
          </a:p>
          <a:p>
            <a:pPr indent="-304800" lvl="0" marL="457200" rtl="0" algn="l">
              <a:lnSpc>
                <a:spcPct val="115000"/>
              </a:lnSpc>
              <a:spcBef>
                <a:spcPts val="1200"/>
              </a:spcBef>
              <a:spcAft>
                <a:spcPts val="0"/>
              </a:spcAft>
              <a:buClr>
                <a:srgbClr val="24292E"/>
              </a:buClr>
              <a:buSzPts val="1200"/>
              <a:buChar char="●"/>
            </a:pPr>
            <a:r>
              <a:rPr lang="en" sz="1200">
                <a:solidFill>
                  <a:srgbClr val="24292E"/>
                </a:solidFill>
                <a:highlight>
                  <a:schemeClr val="lt1"/>
                </a:highlight>
              </a:rPr>
              <a:t>Genre: news media</a:t>
            </a:r>
            <a:endParaRPr sz="1200">
              <a:solidFill>
                <a:srgbClr val="24292E"/>
              </a:solidFill>
              <a:highlight>
                <a:schemeClr val="lt1"/>
              </a:highlight>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highlight>
                  <a:schemeClr val="lt1"/>
                </a:highlight>
              </a:rPr>
              <a:t>Language: English only</a:t>
            </a:r>
            <a:endParaRPr sz="1200">
              <a:solidFill>
                <a:srgbClr val="24292E"/>
              </a:solidFill>
              <a:highlight>
                <a:schemeClr val="lt1"/>
              </a:highlight>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highlight>
                  <a:schemeClr val="lt1"/>
                </a:highlight>
              </a:rPr>
              <a:t>Language Style: both formal and informal language</a:t>
            </a:r>
            <a:endParaRPr sz="1200">
              <a:solidFill>
                <a:srgbClr val="24292E"/>
              </a:solidFill>
              <a:highlight>
                <a:schemeClr val="lt1"/>
              </a:highlight>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highlight>
                  <a:schemeClr val="lt1"/>
                </a:highlight>
              </a:rPr>
              <a:t>Size: corpus consists 582 financial news texts and news headlines, all of them are already annotated for sentiment orientation (-1 for negative, 1 for positive). Annotations were performed manually by researchers. </a:t>
            </a:r>
            <a:endParaRPr sz="1200">
              <a:solidFill>
                <a:srgbClr val="24292E"/>
              </a:solidFill>
              <a:highlight>
                <a:schemeClr val="lt1"/>
              </a:highlight>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highlight>
                  <a:schemeClr val="lt1"/>
                </a:highlight>
              </a:rPr>
              <a:t>Minor preprocessing of data should be required in the form of tokenization for models like BERT. Data is in json format. Then, we divide the dataset into train, development and test sets to .csv for the model building. </a:t>
            </a:r>
            <a:endParaRPr sz="1200">
              <a:solidFill>
                <a:srgbClr val="24292E"/>
              </a:solidFill>
              <a:highlight>
                <a:schemeClr val="lt1"/>
              </a:highlight>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highlight>
                  <a:schemeClr val="lt1"/>
                </a:highlight>
              </a:rPr>
              <a:t>62% of the news in the corpus are negative and and 38% are positive. </a:t>
            </a:r>
            <a:endParaRPr sz="1200">
              <a:solidFill>
                <a:srgbClr val="24292E"/>
              </a:solidFill>
              <a:highlight>
                <a:schemeClr val="lt1"/>
              </a:highlight>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highlight>
                  <a:schemeClr val="lt1"/>
                </a:highlight>
              </a:rPr>
              <a:t>Each example includes the headline of the news with a short summary</a:t>
            </a:r>
            <a:endParaRPr sz="1200">
              <a:solidFill>
                <a:srgbClr val="24292E"/>
              </a:solidFill>
              <a:highlight>
                <a:schemeClr val="lt1"/>
              </a:highlight>
            </a:endParaRPr>
          </a:p>
          <a:p>
            <a:pPr indent="0" lvl="0" marL="0" rtl="0" algn="l">
              <a:lnSpc>
                <a:spcPct val="115000"/>
              </a:lnSpc>
              <a:spcBef>
                <a:spcPts val="1200"/>
              </a:spcBef>
              <a:spcAft>
                <a:spcPts val="0"/>
              </a:spcAft>
              <a:buNone/>
            </a:pPr>
            <a:r>
              <a:t/>
            </a:r>
            <a:endParaRPr sz="1200">
              <a:solidFill>
                <a:schemeClr val="lt1"/>
              </a:solidFill>
              <a:latin typeface="Roboto"/>
              <a:ea typeface="Roboto"/>
              <a:cs typeface="Roboto"/>
              <a:sym typeface="Roboto"/>
            </a:endParaRPr>
          </a:p>
          <a:p>
            <a:pPr indent="0" lvl="0" marL="0" rtl="0" algn="l">
              <a:spcBef>
                <a:spcPts val="1600"/>
              </a:spcBef>
              <a:spcAft>
                <a:spcPts val="0"/>
              </a:spcAft>
              <a:buNone/>
            </a:pPr>
            <a:r>
              <a:t/>
            </a:r>
            <a:endParaRPr>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pic>
        <p:nvPicPr>
          <p:cNvPr id="116" name="Google Shape;116;p18"/>
          <p:cNvPicPr preferRelativeResize="0"/>
          <p:nvPr/>
        </p:nvPicPr>
        <p:blipFill>
          <a:blip r:embed="rId3">
            <a:alphaModFix/>
          </a:blip>
          <a:stretch>
            <a:fillRect/>
          </a:stretch>
        </p:blipFill>
        <p:spPr>
          <a:xfrm>
            <a:off x="0" y="0"/>
            <a:ext cx="9144002" cy="51042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5968000" y="3322675"/>
            <a:ext cx="2640600" cy="174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latin typeface="Lato"/>
                <a:ea typeface="Lato"/>
                <a:cs typeface="Lato"/>
                <a:sym typeface="Lato"/>
              </a:rPr>
              <a:t>0.79</a:t>
            </a:r>
            <a:r>
              <a:rPr lang="en"/>
              <a:t> </a:t>
            </a:r>
            <a:endParaRPr/>
          </a:p>
          <a:p>
            <a:pPr indent="0" lvl="0" marL="0" rtl="0" algn="l">
              <a:spcBef>
                <a:spcPts val="0"/>
              </a:spcBef>
              <a:spcAft>
                <a:spcPts val="0"/>
              </a:spcAft>
              <a:buNone/>
            </a:pPr>
            <a:r>
              <a:t/>
            </a:r>
            <a:endParaRPr/>
          </a:p>
        </p:txBody>
      </p:sp>
      <p:sp>
        <p:nvSpPr>
          <p:cNvPr id="122" name="Google Shape;122;p19"/>
          <p:cNvSpPr txBox="1"/>
          <p:nvPr>
            <p:ph idx="1" type="body"/>
          </p:nvPr>
        </p:nvSpPr>
        <p:spPr>
          <a:xfrm>
            <a:off x="5968000" y="1938600"/>
            <a:ext cx="2365500" cy="158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0"/>
              <a:t>0.</a:t>
            </a:r>
            <a:r>
              <a:rPr lang="en" sz="8000"/>
              <a:t>81</a:t>
            </a:r>
            <a:endParaRPr sz="8000"/>
          </a:p>
        </p:txBody>
      </p:sp>
      <p:sp>
        <p:nvSpPr>
          <p:cNvPr id="123" name="Google Shape;123;p19"/>
          <p:cNvSpPr txBox="1"/>
          <p:nvPr>
            <p:ph idx="1" type="body"/>
          </p:nvPr>
        </p:nvSpPr>
        <p:spPr>
          <a:xfrm>
            <a:off x="5928850" y="662700"/>
            <a:ext cx="2718900" cy="158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0"/>
              <a:t>0.</a:t>
            </a:r>
            <a:r>
              <a:rPr lang="en" sz="8000"/>
              <a:t>63</a:t>
            </a:r>
            <a:endParaRPr/>
          </a:p>
        </p:txBody>
      </p:sp>
      <p:sp>
        <p:nvSpPr>
          <p:cNvPr id="124" name="Google Shape;124;p19"/>
          <p:cNvSpPr txBox="1"/>
          <p:nvPr/>
        </p:nvSpPr>
        <p:spPr>
          <a:xfrm>
            <a:off x="1852875" y="864000"/>
            <a:ext cx="2640600" cy="11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rgbClr val="FFFFFF"/>
                </a:solidFill>
                <a:latin typeface="Lato"/>
                <a:ea typeface="Lato"/>
                <a:cs typeface="Lato"/>
                <a:sym typeface="Lato"/>
              </a:rPr>
              <a:t>Bert + logistic regression</a:t>
            </a:r>
            <a:endParaRPr sz="2700">
              <a:solidFill>
                <a:srgbClr val="FFFFFF"/>
              </a:solidFill>
              <a:latin typeface="Lato"/>
              <a:ea typeface="Lato"/>
              <a:cs typeface="Lato"/>
              <a:sym typeface="Lato"/>
            </a:endParaRPr>
          </a:p>
        </p:txBody>
      </p:sp>
      <p:sp>
        <p:nvSpPr>
          <p:cNvPr id="125" name="Google Shape;125;p19"/>
          <p:cNvSpPr txBox="1"/>
          <p:nvPr/>
        </p:nvSpPr>
        <p:spPr>
          <a:xfrm>
            <a:off x="1931400" y="3573000"/>
            <a:ext cx="2640600" cy="11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Lato"/>
                <a:ea typeface="Lato"/>
                <a:cs typeface="Lato"/>
                <a:sym typeface="Lato"/>
              </a:rPr>
              <a:t>Bert with summary of the news only</a:t>
            </a:r>
            <a:endParaRPr sz="2500">
              <a:solidFill>
                <a:srgbClr val="FFFFFF"/>
              </a:solidFill>
              <a:latin typeface="Lato"/>
              <a:ea typeface="Lato"/>
              <a:cs typeface="Lato"/>
              <a:sym typeface="Lato"/>
            </a:endParaRPr>
          </a:p>
        </p:txBody>
      </p:sp>
      <p:sp>
        <p:nvSpPr>
          <p:cNvPr id="126" name="Google Shape;126;p19"/>
          <p:cNvSpPr txBox="1"/>
          <p:nvPr/>
        </p:nvSpPr>
        <p:spPr>
          <a:xfrm>
            <a:off x="1931400" y="2272500"/>
            <a:ext cx="2778000" cy="106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FFFFFF"/>
                </a:solidFill>
                <a:latin typeface="Lato"/>
                <a:ea typeface="Lato"/>
                <a:cs typeface="Lato"/>
                <a:sym typeface="Lato"/>
              </a:rPr>
              <a:t>Bert with both headline and summary of the news</a:t>
            </a:r>
            <a:endParaRPr sz="2300">
              <a:solidFill>
                <a:srgbClr val="FFFFFF"/>
              </a:solidFill>
              <a:latin typeface="Lato"/>
              <a:ea typeface="Lato"/>
              <a:cs typeface="Lato"/>
              <a:sym typeface="Lato"/>
            </a:endParaRPr>
          </a:p>
        </p:txBody>
      </p:sp>
      <p:sp>
        <p:nvSpPr>
          <p:cNvPr id="127" name="Google Shape;127;p19"/>
          <p:cNvSpPr txBox="1"/>
          <p:nvPr/>
        </p:nvSpPr>
        <p:spPr>
          <a:xfrm>
            <a:off x="5968000" y="287200"/>
            <a:ext cx="1835700" cy="3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F1 Score</a:t>
            </a:r>
            <a:endParaRPr>
              <a:solidFill>
                <a:srgbClr val="FFFFFF"/>
              </a:solidFill>
              <a:latin typeface="Lato"/>
              <a:ea typeface="Lato"/>
              <a:cs typeface="Lato"/>
              <a:sym typeface="Lato"/>
            </a:endParaRPr>
          </a:p>
        </p:txBody>
      </p:sp>
      <p:sp>
        <p:nvSpPr>
          <p:cNvPr id="128" name="Google Shape;128;p19"/>
          <p:cNvSpPr txBox="1"/>
          <p:nvPr/>
        </p:nvSpPr>
        <p:spPr>
          <a:xfrm>
            <a:off x="1923900" y="304300"/>
            <a:ext cx="13938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Model Settings</a:t>
            </a:r>
            <a:endParaRPr>
              <a:solidFill>
                <a:srgbClr val="FFFFFF"/>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point</a:t>
            </a:r>
            <a:endParaRPr/>
          </a:p>
        </p:txBody>
      </p:sp>
      <p:sp>
        <p:nvSpPr>
          <p:cNvPr id="134" name="Google Shape;134;p20"/>
          <p:cNvSpPr txBox="1"/>
          <p:nvPr>
            <p:ph idx="1" type="subTitle"/>
          </p:nvPr>
        </p:nvSpPr>
        <p:spPr>
          <a:xfrm>
            <a:off x="724950" y="1972975"/>
            <a:ext cx="3300900" cy="25716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24292E"/>
                </a:solidFill>
                <a:latin typeface="Arial"/>
                <a:ea typeface="Arial"/>
                <a:cs typeface="Arial"/>
                <a:sym typeface="Arial"/>
              </a:rPr>
              <a:t>Base on our result, we are able to improve the macro f1 score significantly from our initial model which is from 0.63 to 0.81. In addition, we are able to improve the model from the "</a:t>
            </a:r>
            <a:r>
              <a:rPr lang="en" sz="1400">
                <a:solidFill>
                  <a:srgbClr val="0366D6"/>
                </a:solidFill>
                <a:uFill>
                  <a:noFill/>
                </a:uFill>
                <a:latin typeface="Arial"/>
                <a:ea typeface="Arial"/>
                <a:cs typeface="Arial"/>
                <a:sym typeface="Arial"/>
                <a:hlinkClick r:id="rId3"/>
              </a:rPr>
              <a:t>BERT for Stock Market Sentiment Analysis</a:t>
            </a:r>
            <a:r>
              <a:rPr lang="en" sz="1400">
                <a:solidFill>
                  <a:srgbClr val="24292E"/>
                </a:solidFill>
                <a:latin typeface="Arial"/>
                <a:ea typeface="Arial"/>
                <a:cs typeface="Arial"/>
                <a:sym typeface="Arial"/>
              </a:rPr>
              <a:t>" paper because we use BERT-large. Further statistics shows that splitting data is still questionable since it only gives a very small improvement with non splitting data.</a:t>
            </a:r>
            <a:endParaRPr/>
          </a:p>
        </p:txBody>
      </p:sp>
      <p:pic>
        <p:nvPicPr>
          <p:cNvPr descr="Black and white image of ladder handles coming out of the water onto a floating dock" id="135" name="Google Shape;135;p20"/>
          <p:cNvPicPr preferRelativeResize="0"/>
          <p:nvPr/>
        </p:nvPicPr>
        <p:blipFill rotWithShape="1">
          <a:blip r:embed="rId4">
            <a:alphaModFix/>
          </a:blip>
          <a:srcRect b="2669" l="27777" r="9107" t="2669"/>
          <a:stretch/>
        </p:blipFill>
        <p:spPr>
          <a:xfrm>
            <a:off x="5355300" y="1069050"/>
            <a:ext cx="3005395" cy="30053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1"/>
          <p:cNvSpPr txBox="1"/>
          <p:nvPr>
            <p:ph type="title"/>
          </p:nvPr>
        </p:nvSpPr>
        <p:spPr>
          <a:xfrm>
            <a:off x="729450" y="864300"/>
            <a:ext cx="7918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t>Neural Model &gt; Lexicon Based method</a:t>
            </a:r>
            <a:endParaRPr sz="48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